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268" r:id="rId5"/>
    <p:sldId id="311" r:id="rId6"/>
    <p:sldId id="312" r:id="rId7"/>
    <p:sldId id="314" r:id="rId8"/>
    <p:sldId id="313" r:id="rId9"/>
    <p:sldId id="316" r:id="rId10"/>
    <p:sldId id="317" r:id="rId11"/>
    <p:sldId id="320" r:id="rId12"/>
    <p:sldId id="319" r:id="rId13"/>
    <p:sldId id="315" r:id="rId14"/>
    <p:sldId id="340" r:id="rId15"/>
    <p:sldId id="339" r:id="rId16"/>
    <p:sldId id="321" r:id="rId17"/>
    <p:sldId id="353" r:id="rId18"/>
    <p:sldId id="322" r:id="rId19"/>
    <p:sldId id="350" r:id="rId20"/>
    <p:sldId id="323" r:id="rId21"/>
    <p:sldId id="330" r:id="rId22"/>
    <p:sldId id="324" r:id="rId23"/>
    <p:sldId id="354" r:id="rId24"/>
    <p:sldId id="325" r:id="rId25"/>
    <p:sldId id="326" r:id="rId26"/>
    <p:sldId id="327" r:id="rId27"/>
    <p:sldId id="349" r:id="rId28"/>
    <p:sldId id="328" r:id="rId29"/>
    <p:sldId id="331" r:id="rId30"/>
    <p:sldId id="332" r:id="rId31"/>
    <p:sldId id="333" r:id="rId32"/>
    <p:sldId id="335" r:id="rId33"/>
    <p:sldId id="334" r:id="rId34"/>
    <p:sldId id="336" r:id="rId35"/>
    <p:sldId id="341" r:id="rId36"/>
    <p:sldId id="342" r:id="rId37"/>
    <p:sldId id="343" r:id="rId38"/>
    <p:sldId id="344" r:id="rId39"/>
    <p:sldId id="352" r:id="rId40"/>
    <p:sldId id="329" r:id="rId41"/>
    <p:sldId id="348" r:id="rId42"/>
    <p:sldId id="345" r:id="rId43"/>
    <p:sldId id="346" r:id="rId44"/>
    <p:sldId id="347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651" autoAdjust="0"/>
    <p:restoredTop sz="94619" autoAdjust="0"/>
  </p:normalViewPr>
  <p:slideViewPr>
    <p:cSldViewPr snapToGrid="0">
      <p:cViewPr varScale="1">
        <p:scale>
          <a:sx n="86" d="100"/>
          <a:sy n="86" d="100"/>
        </p:scale>
        <p:origin x="715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2/25/2021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2251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2/25/2021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20101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2/25/2021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04017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2/25/2021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22313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2/25/2021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67755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2/25/2021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22601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2/25/2021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07235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2/25/2021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18504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2/25/2021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43989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2/25/2021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90708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1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A9286AD2-18A9-4868-A4E3-7A2097A20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1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10AF38-26DF-48B3-952C-4A9091D686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8929" y="639097"/>
            <a:ext cx="6253317" cy="3686015"/>
          </a:xfrm>
        </p:spPr>
        <p:txBody>
          <a:bodyPr>
            <a:normAutofit/>
          </a:bodyPr>
          <a:lstStyle/>
          <a:p>
            <a:r>
              <a:rPr lang="en-US" sz="8000" dirty="0">
                <a:solidFill>
                  <a:schemeClr val="tx1"/>
                </a:solidFill>
              </a:rPr>
              <a:t>19AIE101 PROJECT REPORT </a:t>
            </a:r>
            <a:endParaRPr lang="en-US" sz="8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FC2D8F-56D2-4ADF-B439-0E09E7C378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2899" y="4672739"/>
            <a:ext cx="6269347" cy="1021498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/>
                </a:solidFill>
              </a:rPr>
              <a:t>GROUP_8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7A7CD63-7EC3-44F3-95D0-595C4019F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44179" y="4498925"/>
            <a:ext cx="5636107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308AC96E-AA33-4309-B51D-072F59E6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56686" y="1"/>
            <a:ext cx="4635315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7473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456A7-7C25-4DA7-B0CF-FB0F5A77B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096E13-8705-409A-ABC3-9B088FA770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6027" y="1988597"/>
            <a:ext cx="11026067" cy="4287915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IN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THE MINUTE MOD-10 COUNTER IS CLOCKED BY THE NEGATION OF THE MSB OF THE MOD-6 COUNTER OF THE SECONDS.  THE MOD-6 COUNTER OF THE MINUTE IS CLOCKED BY THE NEGATION OF THE MSB OF MINUTE MOD-10 COUNTER.</a:t>
            </a:r>
          </a:p>
          <a:p>
            <a:pPr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IN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THE MOD-10 COUNTER REPRESENTS THE ONES PLACE OF THE SECONDS/MINUTE WHERE AS THE MOD-6 COUNTER REPRESENTS THE TENS PLACE. </a:t>
            </a:r>
          </a:p>
          <a:p>
            <a:pPr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IN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SECONDS AND MINUTES EXPRESSED IN BINARY CODED DECIMAL (BCD) WHERE EACH OF THE DIGITS (UNITS AND TENS DIGIT) OF THE QUANTITIES ARE EXPRESSED IN BINARY FORM. </a:t>
            </a:r>
          </a:p>
          <a:p>
            <a:pPr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IN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THE OUTPUT OF EACH OF THE COUNTERS IS FED INTO A </a:t>
            </a:r>
            <a:r>
              <a:rPr lang="en-IN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BCD TO 7 SEGMENT DISPLAY DECODER</a:t>
            </a:r>
            <a:r>
              <a:rPr lang="en-IN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,THE OUTPUT OF WHICH IS UTILISED TO DISPLAY THE SECONDS AND MINUTES.</a:t>
            </a:r>
          </a:p>
          <a:p>
            <a:pPr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IN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THE CLOCK IS DESIGNED FROM 14 SYNCHRONOUS D FLIP FLOPS. D FLIP FLOPS ARE USED TO CHANGE THE VALUES OF THE OUTPUT OF EACH BIT OF THE BCD CODE.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667785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6D2707B-F03F-4336-AD4F-472DA915CB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698" y="137267"/>
            <a:ext cx="9521788" cy="40604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E8D72B0-C4E3-4EAE-97D3-207A522002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549" y="3179065"/>
            <a:ext cx="9396086" cy="3208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8131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7220EE-57BD-4D14-87CF-344B39FDFD1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12107" y="1059865"/>
            <a:ext cx="10279062" cy="4205288"/>
          </a:xfrm>
        </p:spPr>
        <p:txBody>
          <a:bodyPr>
            <a:normAutofit fontScale="92500" lnSpcReduction="10000"/>
          </a:bodyPr>
          <a:lstStyle/>
          <a:p>
            <a:pPr fontAlgn="base">
              <a:buFont typeface="Wingdings" panose="05000000000000000000" pitchFamily="2" charset="2"/>
              <a:buChar char="§"/>
            </a:pPr>
            <a:r>
              <a:rPr lang="en-US" dirty="0">
                <a:effectLst/>
                <a:ea typeface="Times New Roman" panose="02020603050405020304" pitchFamily="18" charset="0"/>
              </a:rPr>
              <a:t>THE TENS DIGIT OF THE SECONDS AND MINUTES SHOULD BE CHANGED WHEN THE UNITS DIGIT GOES FROM 9 TO 0 IN THIS CASE THE MOST SIGNIFICANT BIT OF THE UNIT DIGIT GOES FROM 1 TO 0 (1001 TO 0000 ) HENCE WE CONNECT THE NEGATION OF THIS BIT TO THE CLOCK OF THE MOD-6 COUNTER WHICH GIVES  THE TENS DIGIT OF SECONDS AND MINUTES,</a:t>
            </a:r>
          </a:p>
          <a:p>
            <a:pPr fontAlgn="base">
              <a:buFont typeface="Wingdings" panose="05000000000000000000" pitchFamily="2" charset="2"/>
              <a:buChar char="§"/>
            </a:pPr>
            <a:r>
              <a:rPr lang="en-US" dirty="0">
                <a:effectLst/>
                <a:ea typeface="Times New Roman" panose="02020603050405020304" pitchFamily="18" charset="0"/>
              </a:rPr>
              <a:t> WHEN THIS DFF IS TRIGGERED </a:t>
            </a:r>
            <a:r>
              <a:rPr lang="en-US" dirty="0">
                <a:ea typeface="Times New Roman" panose="02020603050405020304" pitchFamily="18" charset="0"/>
              </a:rPr>
              <a:t>IT</a:t>
            </a:r>
            <a:r>
              <a:rPr lang="en-US" dirty="0">
                <a:effectLst/>
                <a:ea typeface="Times New Roman" panose="02020603050405020304" pitchFamily="18" charset="0"/>
              </a:rPr>
              <a:t> STARTS TO WORK AND HENCE GIVES THE BIT VALUE OF THE NUMBERS WHICH HAS BEEN REPRESENTED IN BCD .</a:t>
            </a:r>
          </a:p>
          <a:p>
            <a:pPr fontAlgn="base">
              <a:buFont typeface="Wingdings" panose="05000000000000000000" pitchFamily="2" charset="2"/>
              <a:buChar char="§"/>
            </a:pPr>
            <a:r>
              <a:rPr lang="en-US" dirty="0">
                <a:effectLst/>
                <a:ea typeface="Times New Roman" panose="02020603050405020304" pitchFamily="18" charset="0"/>
              </a:rPr>
              <a:t>THIS OUTPUT IS THEN FED INTO  FOUR 7 SEGMENT DISPLAYS IN ORDER TO GET THE FOUR DIGITS TWO EACH OF SECONDS AND TWO EACH OF MINUTES. </a:t>
            </a:r>
            <a:endParaRPr lang="en-IN" dirty="0">
              <a:effectLst/>
              <a:ea typeface="Times New Roman" panose="02020603050405020304" pitchFamily="18" charset="0"/>
            </a:endParaRPr>
          </a:p>
          <a:p>
            <a:pPr fontAlgn="base">
              <a:buFont typeface="Wingdings" panose="05000000000000000000" pitchFamily="2" charset="2"/>
              <a:buChar char="§"/>
            </a:pPr>
            <a:r>
              <a:rPr lang="en-US" dirty="0">
                <a:effectLst/>
                <a:ea typeface="Times New Roman" panose="02020603050405020304" pitchFamily="18" charset="0"/>
              </a:rPr>
              <a:t>WE ALSO KNOW THAT THE UNIT’S DIGIT OF MINUTE SHOULD BE INCREMENTED WHEN THE TENS DIGIT OF THE SECOND GOES FROM 5 TO 0(101 TO 000) HENCE WE CONNECT THE NEGATION OF THE MOST SIGNIFICANT BIT OF THE TEN DIGIT OF THE SECOND TO THE CLOCK OF THE UNITS DIGIT OF MINUTES</a:t>
            </a:r>
          </a:p>
          <a:p>
            <a:pPr fontAlgn="base">
              <a:buFont typeface="Wingdings" panose="05000000000000000000" pitchFamily="2" charset="2"/>
              <a:buChar char="§"/>
            </a:pPr>
            <a:r>
              <a:rPr lang="en-US" dirty="0">
                <a:effectLst/>
                <a:ea typeface="Times New Roman" panose="02020603050405020304" pitchFamily="18" charset="0"/>
              </a:rPr>
              <a:t> HENCE THIS CLOCK IS ALSO TRIGGERED DURING THE CORRECT TIME AND THE OUTPUT IS CALCULATED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. </a:t>
            </a:r>
            <a:endParaRPr lang="en-IN" sz="1800" dirty="0">
              <a:effectLst/>
              <a:ea typeface="Times New Roman" panose="02020603050405020304" pitchFamily="18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725531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DBC9CF-2D3C-4C49-8492-CFAE4FA720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TRUTH TABLES 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9B41E9-8AFC-4073-A78E-AED19F1E26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MOD-6 TRUTH TABLE FOR 10</a:t>
            </a:r>
            <a:r>
              <a:rPr lang="en-US" baseline="30000" dirty="0"/>
              <a:t>TH</a:t>
            </a:r>
            <a:r>
              <a:rPr lang="en-US" dirty="0"/>
              <a:t> DIGIT OF SECONDS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D865BF-020F-4DAD-A1B4-2FD3175B21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5350" y="2811049"/>
            <a:ext cx="7762057" cy="1831972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226153B-DB7F-4AF5-98E9-8A39B759EE57}"/>
              </a:ext>
            </a:extLst>
          </p:cNvPr>
          <p:cNvCxnSpPr>
            <a:cxnSpLocks/>
          </p:cNvCxnSpPr>
          <p:nvPr/>
        </p:nvCxnSpPr>
        <p:spPr>
          <a:xfrm>
            <a:off x="9507407" y="2811049"/>
            <a:ext cx="0" cy="1831972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1DFD68E-A5D1-43D2-9F9E-AFBFF2A32093}"/>
              </a:ext>
            </a:extLst>
          </p:cNvPr>
          <p:cNvCxnSpPr>
            <a:cxnSpLocks/>
          </p:cNvCxnSpPr>
          <p:nvPr/>
        </p:nvCxnSpPr>
        <p:spPr>
          <a:xfrm>
            <a:off x="1745350" y="2811049"/>
            <a:ext cx="0" cy="1831972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608E518-3C35-4AD8-817B-580BFCA7BACB}"/>
              </a:ext>
            </a:extLst>
          </p:cNvPr>
          <p:cNvCxnSpPr>
            <a:cxnSpLocks/>
          </p:cNvCxnSpPr>
          <p:nvPr/>
        </p:nvCxnSpPr>
        <p:spPr>
          <a:xfrm>
            <a:off x="1745350" y="2811049"/>
            <a:ext cx="7762057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15097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206317-AC27-476E-81FB-2B809642F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K-Maps FOR MOD-6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06333A-71D0-40BB-A892-E01E961D43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911" y="3082114"/>
            <a:ext cx="3585722" cy="19813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6D8F0CD-D868-46DA-B19A-AC01B16A59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3728" y="3104699"/>
            <a:ext cx="3505504" cy="20804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7E9F049-946B-4D0D-8A5D-0177B59C3B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2327" y="3064034"/>
            <a:ext cx="3490262" cy="20956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489761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12E5F5-6797-4B80-B4D7-661F414559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MOD-10 TRUTH TABLE FOR ONES DIGIT OF SECONDS</a:t>
            </a:r>
            <a:endParaRPr lang="en-IN" dirty="0"/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1FB878-3EC1-4D57-87C4-14ABDFA0AB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7760" y="2549490"/>
            <a:ext cx="9756479" cy="2878311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E2BA188-7CAB-4A4F-80FD-36720EAC4FC3}"/>
              </a:ext>
            </a:extLst>
          </p:cNvPr>
          <p:cNvCxnSpPr/>
          <p:nvPr/>
        </p:nvCxnSpPr>
        <p:spPr>
          <a:xfrm>
            <a:off x="10974239" y="2549490"/>
            <a:ext cx="0" cy="287831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82154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D79FDF-598E-4FF2-83CE-87D1F91A5C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6E05C29-2FEE-42FC-BBD6-37499CDB9D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76853"/>
            <a:ext cx="10058400" cy="1449387"/>
          </a:xfrm>
        </p:spPr>
        <p:txBody>
          <a:bodyPr/>
          <a:lstStyle/>
          <a:p>
            <a:r>
              <a:rPr lang="en-US" dirty="0"/>
              <a:t>K-MAPS FOR MOD-10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9DE4A9-BB9A-436F-8177-19A037CBBB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3759" y="4103440"/>
            <a:ext cx="3993526" cy="22476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E462AFC-53A0-4027-9251-E82FAD0133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2533" y="1618621"/>
            <a:ext cx="3406435" cy="23700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D5EF015-A4E9-41A7-81E5-D0B05F0041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2334" y="1670630"/>
            <a:ext cx="3111259" cy="23180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D07645F-99EC-4DD8-8A3E-3DB82AB187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8546" y="1743856"/>
            <a:ext cx="3461044" cy="21195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554974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18DC90-E372-47DA-9B0C-6E873A1AE6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MOD-6 TRUTH TABLE FOR 10</a:t>
            </a:r>
            <a:r>
              <a:rPr lang="en-US" baseline="30000" dirty="0"/>
              <a:t>TH</a:t>
            </a:r>
            <a:r>
              <a:rPr lang="en-US" dirty="0"/>
              <a:t> DIGIT OF MINUTE</a:t>
            </a:r>
            <a:endParaRPr lang="en-IN" dirty="0"/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175637-A4B3-43B6-8E0D-10C7758B5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1" y="2736815"/>
            <a:ext cx="8860225" cy="2119270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9927538-09C2-4627-88AE-2726E6DF1ECC}"/>
              </a:ext>
            </a:extLst>
          </p:cNvPr>
          <p:cNvCxnSpPr>
            <a:cxnSpLocks/>
          </p:cNvCxnSpPr>
          <p:nvPr/>
        </p:nvCxnSpPr>
        <p:spPr>
          <a:xfrm>
            <a:off x="1270001" y="2736815"/>
            <a:ext cx="0" cy="211927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73638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206317-AC27-476E-81FB-2B809642F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K-Maps FOR MOD-6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06333A-71D0-40BB-A892-E01E961D43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911" y="3082114"/>
            <a:ext cx="3585722" cy="19813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6D8F0CD-D868-46DA-B19A-AC01B16A59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3728" y="3104699"/>
            <a:ext cx="3505504" cy="20804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7E9F049-946B-4D0D-8A5D-0177B59C3B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2327" y="3064034"/>
            <a:ext cx="3490262" cy="20956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908935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9F24C8-2306-4E19-9B4D-8E836B53DE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MOD-10 TRUTH TABLE FOR ONES DIGIT OF MINUTE</a:t>
            </a:r>
            <a:endParaRPr lang="en-IN" dirty="0"/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422D3B-F517-41E2-9A12-45BA4B2B3E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8862" y="2671489"/>
            <a:ext cx="9904886" cy="2930321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C76F647-3F1D-4C33-A62E-36490641D1DC}"/>
              </a:ext>
            </a:extLst>
          </p:cNvPr>
          <p:cNvCxnSpPr>
            <a:cxnSpLocks/>
          </p:cNvCxnSpPr>
          <p:nvPr/>
        </p:nvCxnSpPr>
        <p:spPr>
          <a:xfrm>
            <a:off x="1198862" y="2671489"/>
            <a:ext cx="0" cy="29303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24682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E13D68-FB75-451E-A965-CAA8BA91CC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179" y="1363432"/>
            <a:ext cx="3830880" cy="2642617"/>
          </a:xfrm>
        </p:spPr>
        <p:txBody>
          <a:bodyPr/>
          <a:lstStyle/>
          <a:p>
            <a:r>
              <a:rPr lang="en-US" dirty="0"/>
              <a:t>GROUP 8 TEAM MEMBERS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B9823B-690F-4B64-B36D-1436333F44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58983" y="812799"/>
            <a:ext cx="6445971" cy="5481469"/>
          </a:xfrm>
        </p:spPr>
        <p:txBody>
          <a:bodyPr>
            <a:normAutofit/>
          </a:bodyPr>
          <a:lstStyle/>
          <a:p>
            <a:pPr marL="342900" indent="-342900">
              <a:lnSpc>
                <a:spcPct val="250000"/>
              </a:lnSpc>
              <a:buFont typeface="+mj-lt"/>
              <a:buAutoNum type="arabicPeriod"/>
            </a:pPr>
            <a:r>
              <a:rPr lang="en-IN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CB.EN.U4AIE20075 -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 VISWESWARAN</a:t>
            </a:r>
          </a:p>
          <a:p>
            <a:pPr marL="342900" indent="-342900">
              <a:lnSpc>
                <a:spcPct val="250000"/>
              </a:lnSpc>
              <a:buFont typeface="+mj-lt"/>
              <a:buAutoNum type="arabicPeriod"/>
            </a:pPr>
            <a:r>
              <a:rPr lang="en-IN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CB.EN.U4AIE20074 –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VISHNU RADHAKRISHNAN</a:t>
            </a:r>
          </a:p>
          <a:p>
            <a:pPr marL="342900" indent="-342900">
              <a:lnSpc>
                <a:spcPct val="250000"/>
              </a:lnSpc>
              <a:buFont typeface="+mj-lt"/>
              <a:buAutoNum type="arabicPeriod"/>
            </a:pPr>
            <a:r>
              <a:rPr lang="en-IN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CB.EN.U4AIE20072 -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THUSHIT KUMAR R</a:t>
            </a:r>
          </a:p>
          <a:p>
            <a:pPr marL="342900" indent="-342900">
              <a:lnSpc>
                <a:spcPct val="250000"/>
              </a:lnSpc>
              <a:buFont typeface="+mj-lt"/>
              <a:buAutoNum type="arabicPeriod"/>
            </a:pPr>
            <a:r>
              <a:rPr lang="en-IN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CB.EN.U4AIE20064 </a:t>
            </a:r>
            <a:r>
              <a:rPr lang="en-IN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 SAIVARSHA</a:t>
            </a:r>
          </a:p>
          <a:p>
            <a:pPr marL="342900" indent="-342900">
              <a:lnSpc>
                <a:spcPct val="250000"/>
              </a:lnSpc>
              <a:buFont typeface="+mj-lt"/>
              <a:buAutoNum type="arabicPeriod"/>
            </a:pPr>
            <a:r>
              <a:rPr lang="en-IN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CB.EN.U4AIE20040 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IN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MENTA SAI AKSHAY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853413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6E05C29-2FEE-42FC-BBD6-37499CDB9D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76853"/>
            <a:ext cx="10058400" cy="1449387"/>
          </a:xfrm>
        </p:spPr>
        <p:txBody>
          <a:bodyPr/>
          <a:lstStyle/>
          <a:p>
            <a:r>
              <a:rPr lang="en-US" dirty="0"/>
              <a:t>K-MAPS FOR MOD-10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9DE4A9-BB9A-436F-8177-19A037CBBB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3759" y="4103440"/>
            <a:ext cx="3993526" cy="22476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E462AFC-53A0-4027-9251-E82FAD0133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2533" y="1618621"/>
            <a:ext cx="3406435" cy="23700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D5EF015-A4E9-41A7-81E5-D0B05F0041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2334" y="1670630"/>
            <a:ext cx="3111259" cy="23180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D07645F-99EC-4DD8-8A3E-3DB82AB187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8546" y="1743856"/>
            <a:ext cx="3461044" cy="21195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512503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AFB181-3D55-4361-AF3B-03E19554C6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TRUTH TABLE FOR BCD TO 7 SEGMENT</a:t>
            </a:r>
            <a:endParaRPr lang="en-IN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0DE8DBE-9864-4E4D-9139-2663FFB13383}"/>
              </a:ext>
            </a:extLst>
          </p:cNvPr>
          <p:cNvCxnSpPr>
            <a:cxnSpLocks/>
          </p:cNvCxnSpPr>
          <p:nvPr/>
        </p:nvCxnSpPr>
        <p:spPr>
          <a:xfrm>
            <a:off x="890507" y="2259119"/>
            <a:ext cx="0" cy="355682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9B958D27-F1E2-467E-9010-881457345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3" y="2259119"/>
            <a:ext cx="10255023" cy="3383460"/>
          </a:xfrm>
          <a:prstGeom prst="rect">
            <a:avLst/>
          </a:prstGeom>
        </p:spPr>
      </p:pic>
      <p:pic>
        <p:nvPicPr>
          <p:cNvPr id="5" name="Picture 2" descr="Lightbox">
            <a:extLst>
              <a:ext uri="{FF2B5EF4-FFF2-40B4-BE49-F238E27FC236}">
                <a16:creationId xmlns:a16="http://schemas.microsoft.com/office/drawing/2014/main" id="{A9FB7CC8-D127-411D-A0B3-D369AB0904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6448" y="2424448"/>
            <a:ext cx="1520769" cy="3052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59539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A43435-E56E-457C-B952-2CB6AE7806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532468" cy="1515564"/>
          </a:xfrm>
        </p:spPr>
        <p:txBody>
          <a:bodyPr/>
          <a:lstStyle/>
          <a:p>
            <a:r>
              <a:rPr lang="en-US" dirty="0"/>
              <a:t>K-Maps FOR BCD TO 7 SEGMENT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839979-3621-4A4D-BF5E-FE56EB1D1F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BCD TO 7 SEGMENT</a:t>
            </a:r>
            <a:endParaRPr lang="en-IN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2C5CA72-2FC8-4D14-8691-3AFF7DBF2C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271" r="13101"/>
          <a:stretch/>
        </p:blipFill>
        <p:spPr>
          <a:xfrm>
            <a:off x="4081132" y="2774748"/>
            <a:ext cx="3780698" cy="31870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0146393-1646-47A7-8617-5DF0676BA49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3573"/>
          <a:stretch/>
        </p:blipFill>
        <p:spPr>
          <a:xfrm>
            <a:off x="175913" y="2774748"/>
            <a:ext cx="3780699" cy="31870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E6D4B07-F3A8-4BEC-8797-76233AA00E8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3110"/>
          <a:stretch/>
        </p:blipFill>
        <p:spPr>
          <a:xfrm>
            <a:off x="8110869" y="2774748"/>
            <a:ext cx="3848100" cy="31870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858309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FCC77213-1ED7-4C3B-AF9C-3803F06E7E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3928"/>
          <a:stretch/>
        </p:blipFill>
        <p:spPr>
          <a:xfrm>
            <a:off x="125885" y="320431"/>
            <a:ext cx="3673158" cy="33226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C8895FD-FCDF-40F2-861C-9D1D969ED6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2763" y="234462"/>
            <a:ext cx="3860188" cy="30272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BADF122-AE3D-4FA6-9FA7-DAF9FEB6EA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9884" y="2983444"/>
            <a:ext cx="3665538" cy="30711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14267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4883906-3485-4D5B-9493-2963ABB6E2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6239" y="1683039"/>
            <a:ext cx="3920721" cy="33025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176121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A9F8C5-6C32-4A58-8E96-EEE188949E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829757"/>
            <a:ext cx="4483223" cy="1198485"/>
          </a:xfrm>
        </p:spPr>
        <p:txBody>
          <a:bodyPr/>
          <a:lstStyle/>
          <a:p>
            <a:r>
              <a:rPr lang="en-US" dirty="0"/>
              <a:t>HDL IMPLEMENTATION</a:t>
            </a:r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A3E7FF-F556-4435-8755-C4B1295E686B}"/>
              </a:ext>
            </a:extLst>
          </p:cNvPr>
          <p:cNvSpPr txBox="1"/>
          <p:nvPr/>
        </p:nvSpPr>
        <p:spPr>
          <a:xfrm>
            <a:off x="5513033" y="1216241"/>
            <a:ext cx="142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B8F0B8-A4D6-4CE5-B3C3-87D9F2B177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9515" y="112102"/>
            <a:ext cx="6230081" cy="6745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3890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483C19-A6F4-4964-A9A7-FDFC876E114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MOD-6 COUNTER FOR SECONDS</a:t>
            </a:r>
            <a:endParaRPr lang="en-IN" sz="2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4A4E91C-67E0-4D5F-92DA-3BF66BF97F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7879" y="777873"/>
            <a:ext cx="7443045" cy="4584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9479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826F3E-5C65-45A6-AF04-4A7D006FD7A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MOD-10 COUNTER FOR MINUTE</a:t>
            </a: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A96907D-60A5-4C5B-844C-DAD31EE7F4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2259" y="382189"/>
            <a:ext cx="6904232" cy="6364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4781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71ABC0-1559-463C-BBDE-2ED23382391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MOD-6 COUNTER FOR MINUTE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E77943-2322-410B-A266-A55CD05E0E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1283" y="722714"/>
            <a:ext cx="7530717" cy="4808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9692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5B1C43-E052-479E-9CB5-16B9D5A4A6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1833370"/>
            <a:ext cx="3517567" cy="2093975"/>
          </a:xfrm>
        </p:spPr>
        <p:txBody>
          <a:bodyPr/>
          <a:lstStyle/>
          <a:p>
            <a:r>
              <a:rPr lang="en-US" dirty="0"/>
              <a:t>BCD TO 7 SEGMENT</a:t>
            </a: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9D671D3-74EF-4EB8-A9B4-0482F756A8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0216" y="230925"/>
            <a:ext cx="4278121" cy="639181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ABADEC3-4ACE-46B7-A35A-605839A194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4734" y="351383"/>
            <a:ext cx="3928786" cy="2963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8146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FDC5AE-C166-43B4-BA7E-C99FE93779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222594"/>
            <a:ext cx="5747403" cy="1102518"/>
          </a:xfrm>
        </p:spPr>
        <p:txBody>
          <a:bodyPr>
            <a:normAutofit fontScale="90000"/>
          </a:bodyPr>
          <a:lstStyle/>
          <a:p>
            <a:r>
              <a:rPr lang="en-US" dirty="0"/>
              <a:t>AIM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BE776E-A92A-4C16-AB67-F40B714243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71853" y="4707828"/>
            <a:ext cx="9969623" cy="1533174"/>
          </a:xfrm>
        </p:spPr>
        <p:txBody>
          <a:bodyPr>
            <a:normAutofit/>
          </a:bodyPr>
          <a:lstStyle/>
          <a:p>
            <a:r>
              <a:rPr lang="en-US" b="0" i="0" dirty="0">
                <a:effectLst/>
                <a:latin typeface="Segoe UI" panose="020B0502040204020203" pitchFamily="34" charset="0"/>
              </a:rPr>
              <a:t>THE AIM </a:t>
            </a:r>
            <a:r>
              <a:rPr lang="en-US" dirty="0">
                <a:latin typeface="Segoe UI" panose="020B0502040204020203" pitchFamily="34" charset="0"/>
              </a:rPr>
              <a:t>OF OUR PROJECT IS TO </a:t>
            </a:r>
            <a:r>
              <a:rPr lang="en-US" b="0" i="0" dirty="0">
                <a:effectLst/>
                <a:latin typeface="Segoe UI" panose="020B0502040204020203" pitchFamily="34" charset="0"/>
              </a:rPr>
              <a:t>Design and Implement A digital clock using D-FFs  which can show time up to one minute.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061679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2EB1B90-9B97-4A2A-8D39-F11E66738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44" y="1461086"/>
            <a:ext cx="3517567" cy="2093975"/>
          </a:xfrm>
        </p:spPr>
        <p:txBody>
          <a:bodyPr/>
          <a:lstStyle/>
          <a:p>
            <a:r>
              <a:rPr lang="en-US" dirty="0"/>
              <a:t>OUTPUT IN HDL</a:t>
            </a: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147A0A-301E-45FF-8600-3CBDC4F32B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3290" y="312757"/>
            <a:ext cx="5146773" cy="6232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8507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F7E7996-41AA-48E3-BFAF-5DF750575F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4493" y="337022"/>
            <a:ext cx="4519904" cy="5627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3540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5B87DB-125C-4D20-AD61-79951194C6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786383"/>
            <a:ext cx="3750981" cy="2329679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CHALLENGES AND DIFFICULTIES FACED</a:t>
            </a:r>
            <a:br>
              <a:rPr lang="en-IN" sz="3600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7DC48C-7782-4639-B512-6F85C6F07C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DURING THE DESIGN OF A MOD-6 COUNTER FOR DISPLAYING THE SECONDS AFTER 9 THE DFF OF THE MOD 6 COUNTER HAS TO GET TRIGGERED ONLY WHEN THE MOD-10 COUNTER GOES FROM 9 TO 0 (1001 TO 0000) 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THE NAND2TETRIS PLATFORM THE DFF IS CLOCKED AUTOMATICALLY BY THE SYSTEM AND HENCE THE MOD-6 COUNTER  DESIGNED WITH THE SAME DFF COUNTS AFTER EVERY TICK-TOCK.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THIS CASE WE WANT THE COUNTER TO COUNT ONLY WHEN THE MOD-10 COUNTER GOES FROM 9 TO 0 (1001 TO 0000). THIS CAN BE ACHIEVED BY BUILDING A DFF USING NAND GATES AND CLOCKING IT MANUALLY.</a:t>
            </a:r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6F71E2-7BB2-4116-B095-A2896518468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IN NAND2TETRIS SOFTWARE SUITE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490409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7464541-80E4-4DB6-AAFA-6F50004584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4159" y="1436521"/>
            <a:ext cx="5932284" cy="355273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B338FB1-F8E5-490A-BDA9-72473E8678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094" y="1205702"/>
            <a:ext cx="4673240" cy="3854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5990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40BD18-10F5-4C52-8685-4925C81E6228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0927" y="927470"/>
            <a:ext cx="10086889" cy="4179222"/>
          </a:xfrm>
        </p:spPr>
        <p:txBody>
          <a:bodyPr>
            <a:normAutofit fontScale="925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DURING THE LOADING OF THE CHIP </a:t>
            </a:r>
            <a:r>
              <a:rPr lang="en-US" dirty="0" err="1"/>
              <a:t>DFfMY</a:t>
            </a:r>
            <a:r>
              <a:rPr lang="en-US" dirty="0"/>
              <a:t> THE HARDWARE SIMULATOR THREW AN ERROR “THE CHIP HAS CIRCLE IN ITS PARTS CONNECTION.” 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Franklin Gothic Book" panose="020B0503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ABOVE CIRCUIT WAS NOT LOADING IN NAND2TETRIS  EVEN AFTER REPEATED ATTEMPTS TO APPEND THE OUTPUT/INTERNAL PINS.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HENCE THE MOD-6 (TENS DIDGIT)  SECOND COUNTER AND THE MOD-10  , MOD-6 MINUTE COUNTER WAS NOT LOADING FOR THE DESIGN DEPENDS ON THE DFF THAT HAS BEEN CREATED.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THEREBY THE OUTPUT IN THE HACK PLATFORM HAS NOT BEEN SHOWN AFTER 9 SECONDS.  </a:t>
            </a:r>
            <a:endParaRPr lang="en-IN" dirty="0"/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BC4AA8-4E65-41BD-BE65-BE9221CA14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7910" y="1610488"/>
            <a:ext cx="5905500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0489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0054EC-1D35-483D-9C77-1CD814DE10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786383"/>
            <a:ext cx="3724348" cy="2256667"/>
          </a:xfrm>
        </p:spPr>
        <p:txBody>
          <a:bodyPr/>
          <a:lstStyle/>
          <a:p>
            <a:r>
              <a:rPr lang="en-US" sz="3600" dirty="0"/>
              <a:t>DESIGN IN CIRCUITVERSE</a:t>
            </a:r>
            <a:br>
              <a:rPr lang="en-IN" sz="3600" b="1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C6B862-D153-4048-848E-C762526973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USING THE EXPRESSIONS OBTAINED AFTER SIMPLIFYING THE KMAPS ,WE DESIGNED THE MOD-6, MOD-10 COUNTERS IN THE ONLINE PLATFORM USING INBUILT AND, OR, NOT GATES AND DFF. 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THE OUTPUTS OF THE MOD-10, MOD-6 COUNTERS WERE FED INTO A BCD TO 7 SEGMENT DECODER AND THEREBY THE OUTPUT FROM THE DECODER IS CONNECTED TO THE RESPECTIVE PINS OF THE DISPLAY.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542563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CCD44A8-08F1-4E5F-8E00-665B598A59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46033" y="282939"/>
            <a:ext cx="5197106" cy="6292121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CFF88D-C86E-4DAA-8F73-965588CA31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88757" y="2136466"/>
            <a:ext cx="3517567" cy="3064505"/>
          </a:xfrm>
        </p:spPr>
        <p:txBody>
          <a:bodyPr>
            <a:normAutofit/>
          </a:bodyPr>
          <a:lstStyle/>
          <a:p>
            <a:r>
              <a:rPr lang="en-US" sz="3600" dirty="0"/>
              <a:t>BCD TO SEVEN SEGMENT DISPLAY</a:t>
            </a:r>
            <a:endParaRPr lang="en-IN" sz="3600" dirty="0"/>
          </a:p>
        </p:txBody>
      </p:sp>
    </p:spTree>
    <p:extLst>
      <p:ext uri="{BB962C8B-B14F-4D97-AF65-F5344CB8AC3E}">
        <p14:creationId xmlns:p14="http://schemas.microsoft.com/office/powerpoint/2010/main" val="39798165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5D1EE-9AE7-4F68-821D-2864AE210B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9A9BCA-8312-48BD-A199-DAF252FB83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51" y="1939510"/>
            <a:ext cx="12126897" cy="4441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55948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ircuitVerse - Digital Circuit Simulator online and 3 more pages - Personal - Microsoft​ Edge 2021-02-24 20-08-42_Trim">
            <a:hlinkClick r:id="" action="ppaction://media"/>
            <a:extLst>
              <a:ext uri="{FF2B5EF4-FFF2-40B4-BE49-F238E27FC236}">
                <a16:creationId xmlns:a16="http://schemas.microsoft.com/office/drawing/2014/main" id="{3576DFBA-7691-410A-BE27-BD4452892AB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260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92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2003968-1800-41DB-8086-A2D6682C3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  <a:endParaRPr lang="en-IN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EDA760F-6C42-4D3D-B94C-7A5426FCDB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THUS, THIS IS HOW WE CAN  DESIGN A CIRCUIT WHICH DISPLAYS UPTO 59 MINUTES USING COUNTERS AND FLIP FLOPS IN NAND2TETRIS AND CIRCUITVERSE.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522298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20CF0E-7A7D-4B7A-AA40-069FDFAEAE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CONTENT: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110317-6391-43ED-9532-138733327D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037180"/>
            <a:ext cx="10452569" cy="4310354"/>
          </a:xfrm>
        </p:spPr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sz="2400" dirty="0"/>
              <a:t>ABSTRACT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/>
              <a:t>DIAGRAM OF THE DESIGN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/>
              <a:t>TRUTH TABLE AND KMAPS USED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/>
              <a:t>HDL IMPLEMENTATION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/>
              <a:t>DESIGN AND WORKING IN CIRCUIT VERSE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/>
              <a:t>RESULT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/>
              <a:t>CONCLUSION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/>
              <a:t>REFERENCE</a:t>
            </a:r>
          </a:p>
          <a:p>
            <a:endParaRPr lang="en-US" dirty="0"/>
          </a:p>
          <a:p>
            <a:endParaRPr lang="en-US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755348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07388-7261-4E26-AFC3-E7A225A55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590B83-1568-45A1-ABBF-D52F906406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NOAM NISAN AND SHIMON SCHOCKEN BOOK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WIKIPEDIA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751757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0AF38-26DF-48B3-952C-4A9091D686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3834" y="656852"/>
            <a:ext cx="6253317" cy="3686015"/>
          </a:xfrm>
        </p:spPr>
        <p:txBody>
          <a:bodyPr>
            <a:normAutofit/>
          </a:bodyPr>
          <a:lstStyle/>
          <a:p>
            <a:r>
              <a:rPr lang="en-US" sz="8000" dirty="0"/>
              <a:t>THANK YOU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08AC96E-AA33-4309-B51D-072F59E6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56686" y="1"/>
            <a:ext cx="4635315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250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1E2DEE-BA7A-4EA9-B021-60D763EE8C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6833" y="1540985"/>
            <a:ext cx="3517567" cy="2093975"/>
          </a:xfrm>
        </p:spPr>
        <p:txBody>
          <a:bodyPr/>
          <a:lstStyle/>
          <a:p>
            <a:r>
              <a:rPr lang="en-US" dirty="0"/>
              <a:t>ABSTRACT 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63ABD6-BC31-4268-AF26-D89AC07643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98128" y="368424"/>
            <a:ext cx="6424711" cy="6285390"/>
          </a:xfrm>
        </p:spPr>
        <p:txBody>
          <a:bodyPr>
            <a:norm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20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IN THIS PROJECT WE WILL BE DESIGNING A CIRCUIT CAPABLE OF </a:t>
            </a:r>
            <a:r>
              <a:rPr lang="en-IN" sz="2000" dirty="0">
                <a:ea typeface="Calibri" panose="020F0502020204030204" pitchFamily="34" charset="0"/>
                <a:cs typeface="Times New Roman" panose="02020603050405020304" pitchFamily="18" charset="0"/>
              </a:rPr>
              <a:t>DISPLAYING </a:t>
            </a:r>
            <a:r>
              <a:rPr lang="en-IN" sz="20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THE NUMBER OF SECONDS (FROM 0 TO 59) , MINUTES (FROM 0 TO 59).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20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WE KNOW THAT,          60 SECONDS = 1 MINUTES.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20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IN" sz="2000" dirty="0">
                <a:ea typeface="Calibri" panose="020F0502020204030204" pitchFamily="34" charset="0"/>
                <a:cs typeface="Times New Roman" panose="02020603050405020304" pitchFamily="18" charset="0"/>
              </a:rPr>
              <a:t>       </a:t>
            </a:r>
            <a:r>
              <a:rPr lang="en-IN" sz="20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      	          60 MINUTES = 1 HOURS.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20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TO DESIGN A SECOND’S COUNTER THAT DISPLAYS UP TO 59 WE USE A COMBINATION OF MOD-10, MOD-6 COUNTERS THAT WILL ACT AS A MOD-60 COUNTER.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20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THIS CAN BE ACHIEVED BY CONNECTING THE NEGATION OF THE OUTPUT OF THE MSB OF MOD-10 COUNTER TO THE CLOCK INPUT OF MOD-6 COUNTER.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20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THE SAME DESIGN OF THE MOD-10, MOD-6 COUNTER IS USED TO CALCULATE THE ONES, TENS DIGIT OF MINUTE RESPECTIVELY THAT </a:t>
            </a:r>
            <a:r>
              <a:rPr lang="en-IN" sz="2000" dirty="0">
                <a:ea typeface="Calibri" panose="020F0502020204030204" pitchFamily="34" charset="0"/>
                <a:cs typeface="Times New Roman" panose="02020603050405020304" pitchFamily="18" charset="0"/>
              </a:rPr>
              <a:t>DISPLAYS</a:t>
            </a:r>
            <a:r>
              <a:rPr lang="en-IN" sz="20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UP TO 59 MIN.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344323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925AE-0E8D-418B-9668-1EAB084FAB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DFF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9995FB-5B88-4621-9E1E-3F9D5DC30F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045678"/>
            <a:ext cx="10058400" cy="3760891"/>
          </a:xfrm>
        </p:spPr>
        <p:txBody>
          <a:bodyPr/>
          <a:lstStyle/>
          <a:p>
            <a:r>
              <a:rPr lang="en-US" i="0" dirty="0">
                <a:solidFill>
                  <a:srgbClr val="111111"/>
                </a:solidFill>
                <a:effectLst/>
              </a:rPr>
              <a:t>D FLIP – FLOPS ARE ALSO CALLED AS “DATA FLIP – FLOP”. </a:t>
            </a:r>
          </a:p>
          <a:p>
            <a:r>
              <a:rPr lang="en-US" i="0" dirty="0">
                <a:solidFill>
                  <a:srgbClr val="111111"/>
                </a:solidFill>
                <a:effectLst/>
              </a:rPr>
              <a:t>THEY ARE USED TO STORE 1 – BIT BINARY DATA. THEY ARE ONE OF THE WIDELY USED FLIP – FLOPS IN DIGITAL ELECTRONICS.</a:t>
            </a:r>
            <a:endParaRPr lang="en-IN" dirty="0"/>
          </a:p>
        </p:txBody>
      </p:sp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0032BC85-C0C8-4791-957E-87002A4067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7890" y="3297342"/>
            <a:ext cx="3476625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54275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272BA7-40B4-4190-BF3F-6E6298906E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COUNTERS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3D321E-A3AB-4104-AA29-E2762153EB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111111"/>
                </a:solidFill>
                <a:effectLst/>
              </a:rPr>
              <a:t>A COUNTER IS A DEVICE WHICH STORES (AND SOMETIMES DISPLAYS) THE NUMBER OF TIMES A PARTICULAR EVENT OR PROCESS HAS OCCURRED, OFTEN IN RELATIONSHIP TO A CLOCK. THE MOST COMMON TYPE IS A SEQUENTIAL DIGITAL LOGIC CIRCUIT WITH AN INPUT LINE CALLED THE CLOCK AND MULTIPLE OUTPUT LINES</a:t>
            </a:r>
            <a:r>
              <a:rPr lang="en-US" b="0" i="0" dirty="0">
                <a:solidFill>
                  <a:srgbClr val="111111"/>
                </a:solidFill>
                <a:effectLst/>
                <a:latin typeface="Roboto"/>
              </a:rPr>
              <a:t>.</a:t>
            </a:r>
            <a:endParaRPr lang="en-IN" dirty="0"/>
          </a:p>
        </p:txBody>
      </p:sp>
      <p:pic>
        <p:nvPicPr>
          <p:cNvPr id="2050" name="Picture 2" descr="See the source image">
            <a:extLst>
              <a:ext uri="{FF2B5EF4-FFF2-40B4-BE49-F238E27FC236}">
                <a16:creationId xmlns:a16="http://schemas.microsoft.com/office/drawing/2014/main" id="{A8AE1943-4F83-453A-91BE-1A9CCD41A7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246"/>
          <a:stretch/>
        </p:blipFill>
        <p:spPr bwMode="auto">
          <a:xfrm>
            <a:off x="1802167" y="3429000"/>
            <a:ext cx="7788676" cy="2793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35577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CB1D4-FA99-4148-B39B-C23A36187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 SEGMENT 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1BD629-ACB1-43F7-B67E-75F64F24A1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40424E"/>
                </a:solidFill>
                <a:effectLst/>
                <a:latin typeface="urw-din"/>
              </a:rPr>
              <a:t> </a:t>
            </a:r>
            <a:r>
              <a:rPr lang="en-US" b="0" i="0" dirty="0">
                <a:solidFill>
                  <a:srgbClr val="40424E"/>
                </a:solidFill>
                <a:effectLst/>
              </a:rPr>
              <a:t>IT IS WIDELY USED IN DIGITAL CLOCKS, BASIC CALCULATORS, ELECTRONIC METERS, AND OTHER ELECTRONIC DEVICES THAT DISPLAY NUMERICAL INFORMATION.</a:t>
            </a:r>
          </a:p>
          <a:p>
            <a:r>
              <a:rPr lang="en-US" b="0" i="0" dirty="0">
                <a:solidFill>
                  <a:srgbClr val="40424E"/>
                </a:solidFill>
                <a:effectLst/>
              </a:rPr>
              <a:t> IT CONSISTS OF SEVEN SEGMENTS OF LIGHT EMITTING DIODES (LEDS) WHICH IS ASSEMBLED LIKE NUMERICAL 8.</a:t>
            </a:r>
            <a:endParaRPr lang="en-IN" dirty="0"/>
          </a:p>
        </p:txBody>
      </p:sp>
      <p:pic>
        <p:nvPicPr>
          <p:cNvPr id="3074" name="Picture 2" descr="Lightbox">
            <a:extLst>
              <a:ext uri="{FF2B5EF4-FFF2-40B4-BE49-F238E27FC236}">
                <a16:creationId xmlns:a16="http://schemas.microsoft.com/office/drawing/2014/main" id="{CA387F76-0CD7-4D3B-9003-B7774D5843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2836" y="3303046"/>
            <a:ext cx="1520769" cy="3052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See the source image">
            <a:extLst>
              <a:ext uri="{FF2B5EF4-FFF2-40B4-BE49-F238E27FC236}">
                <a16:creationId xmlns:a16="http://schemas.microsoft.com/office/drawing/2014/main" id="{99DD8CCC-65DA-458A-90FC-E370B6308E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0895" y="3246422"/>
            <a:ext cx="2617495" cy="3052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53316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07789-8FA4-4D9D-A049-3428698B07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DIAGRAM OF THE DESIGN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5650B2-5D41-4E4C-B29D-D95668986E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5224" y="2006353"/>
            <a:ext cx="7681552" cy="4347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534548"/>
      </p:ext>
    </p:extLst>
  </p:cSld>
  <p:clrMapOvr>
    <a:masterClrMapping/>
  </p:clrMapOvr>
</p:sld>
</file>

<file path=ppt/theme/theme1.xml><?xml version="1.0" encoding="utf-8"?>
<a:theme xmlns:a="http://schemas.openxmlformats.org/drawingml/2006/main" name="1_RetrospectVTI">
  <a:themeElements>
    <a:clrScheme name="Custom 34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C7016"/>
      </a:accent1>
      <a:accent2>
        <a:srgbClr val="F8931D"/>
      </a:accent2>
      <a:accent3>
        <a:srgbClr val="CE8D3E"/>
      </a:accent3>
      <a:accent4>
        <a:srgbClr val="E64823"/>
      </a:accent4>
      <a:accent5>
        <a:srgbClr val="FFCA08"/>
      </a:accent5>
      <a:accent6>
        <a:srgbClr val="9C6A6A"/>
      </a:accent6>
      <a:hlink>
        <a:srgbClr val="2998E3"/>
      </a:hlink>
      <a:folHlink>
        <a:srgbClr val="7F723D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Override1.xml><?xml version="1.0" encoding="utf-8"?>
<a:themeOverride xmlns:a="http://schemas.openxmlformats.org/drawingml/2006/main">
  <a:clrScheme name="Custom 41">
    <a:dk1>
      <a:sysClr val="windowText" lastClr="000000"/>
    </a:dk1>
    <a:lt1>
      <a:sysClr val="window" lastClr="FFFFFF"/>
    </a:lt1>
    <a:dk2>
      <a:srgbClr val="39302A"/>
    </a:dk2>
    <a:lt2>
      <a:srgbClr val="E5DEDB"/>
    </a:lt2>
    <a:accent1>
      <a:srgbClr val="F36826"/>
    </a:accent1>
    <a:accent2>
      <a:srgbClr val="FB8E09"/>
    </a:accent2>
    <a:accent3>
      <a:srgbClr val="D48B32"/>
    </a:accent3>
    <a:accent4>
      <a:srgbClr val="E64823"/>
    </a:accent4>
    <a:accent5>
      <a:srgbClr val="FFCA08"/>
    </a:accent5>
    <a:accent6>
      <a:srgbClr val="AF695B"/>
    </a:accent6>
    <a:hlink>
      <a:srgbClr val="2998E3"/>
    </a:hlink>
    <a:folHlink>
      <a:srgbClr val="7F723D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747A963-53E0-44AF-AF13-963FE676C68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F5B1FD9-3BB6-4DA9-A089-3B68C2323D4F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638A3B04-B0F3-4C12-A722-52B5CF6D972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{5A7016A7-F3AB-4A79-BA07-C7F78367A1E3}tf33845126_win32</Template>
  <TotalTime>533</TotalTime>
  <Words>1119</Words>
  <Application>Microsoft Office PowerPoint</Application>
  <PresentationFormat>Widescreen</PresentationFormat>
  <Paragraphs>88</Paragraphs>
  <Slides>41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51" baseType="lpstr">
      <vt:lpstr>Arial</vt:lpstr>
      <vt:lpstr>Bookman Old Style</vt:lpstr>
      <vt:lpstr>Calibri</vt:lpstr>
      <vt:lpstr>Franklin Gothic Book</vt:lpstr>
      <vt:lpstr>Roboto</vt:lpstr>
      <vt:lpstr>Segoe UI</vt:lpstr>
      <vt:lpstr>Times New Roman</vt:lpstr>
      <vt:lpstr>urw-din</vt:lpstr>
      <vt:lpstr>Wingdings</vt:lpstr>
      <vt:lpstr>1_RetrospectVTI</vt:lpstr>
      <vt:lpstr>19AIE101 PROJECT REPORT </vt:lpstr>
      <vt:lpstr>GROUP 8 TEAM MEMBERS</vt:lpstr>
      <vt:lpstr>AIM</vt:lpstr>
      <vt:lpstr>CONTENT:</vt:lpstr>
      <vt:lpstr>ABSTRACT </vt:lpstr>
      <vt:lpstr>DFF</vt:lpstr>
      <vt:lpstr>COUNTERS</vt:lpstr>
      <vt:lpstr>7 SEGMENT </vt:lpstr>
      <vt:lpstr>DIAGRAM OF THE DESIGN</vt:lpstr>
      <vt:lpstr>DESIGN</vt:lpstr>
      <vt:lpstr>PowerPoint Presentation</vt:lpstr>
      <vt:lpstr>PowerPoint Presentation</vt:lpstr>
      <vt:lpstr>TRUTH TABLES </vt:lpstr>
      <vt:lpstr>K-Maps FOR MOD-6</vt:lpstr>
      <vt:lpstr>PowerPoint Presentation</vt:lpstr>
      <vt:lpstr>K-MAPS FOR MOD-10</vt:lpstr>
      <vt:lpstr>PowerPoint Presentation</vt:lpstr>
      <vt:lpstr>K-Maps FOR MOD-6</vt:lpstr>
      <vt:lpstr>PowerPoint Presentation</vt:lpstr>
      <vt:lpstr>K-MAPS FOR MOD-10</vt:lpstr>
      <vt:lpstr>TRUTH TABLE FOR BCD TO 7 SEGMENT</vt:lpstr>
      <vt:lpstr>K-Maps FOR BCD TO 7 SEGMENT</vt:lpstr>
      <vt:lpstr>PowerPoint Presentation</vt:lpstr>
      <vt:lpstr>PowerPoint Presentation</vt:lpstr>
      <vt:lpstr>HDL IMPLEMENTATION</vt:lpstr>
      <vt:lpstr>PowerPoint Presentation</vt:lpstr>
      <vt:lpstr>PowerPoint Presentation</vt:lpstr>
      <vt:lpstr>PowerPoint Presentation</vt:lpstr>
      <vt:lpstr>BCD TO 7 SEGMENT</vt:lpstr>
      <vt:lpstr>OUTPUT IN HDL</vt:lpstr>
      <vt:lpstr>PowerPoint Presentation</vt:lpstr>
      <vt:lpstr>CHALLENGES AND DIFFICULTIES FACED </vt:lpstr>
      <vt:lpstr>PowerPoint Presentation</vt:lpstr>
      <vt:lpstr>PowerPoint Presentation</vt:lpstr>
      <vt:lpstr>DESIGN IN CIRCUITVERSE </vt:lpstr>
      <vt:lpstr>PowerPoint Presentation</vt:lpstr>
      <vt:lpstr>RESULT</vt:lpstr>
      <vt:lpstr>PowerPoint Presentation</vt:lpstr>
      <vt:lpstr>CONCLUSION</vt:lpstr>
      <vt:lpstr>REFERENCE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19AIE101 PROJECT REPORT </dc:title>
  <dc:creator>Saivarsha raju</dc:creator>
  <cp:lastModifiedBy>Vishnu Radhakrishnan</cp:lastModifiedBy>
  <cp:revision>89</cp:revision>
  <dcterms:created xsi:type="dcterms:W3CDTF">2021-02-24T04:58:24Z</dcterms:created>
  <dcterms:modified xsi:type="dcterms:W3CDTF">2021-02-25T06:25:33Z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